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0" r:id="rId2"/>
    <p:sldId id="324" r:id="rId3"/>
    <p:sldId id="337" r:id="rId4"/>
    <p:sldId id="306" r:id="rId5"/>
    <p:sldId id="309" r:id="rId6"/>
    <p:sldId id="338" r:id="rId7"/>
    <p:sldId id="339" r:id="rId8"/>
    <p:sldId id="340" r:id="rId9"/>
    <p:sldId id="286" r:id="rId10"/>
    <p:sldId id="346" r:id="rId11"/>
    <p:sldId id="327" r:id="rId12"/>
    <p:sldId id="328" r:id="rId13"/>
    <p:sldId id="341" r:id="rId14"/>
    <p:sldId id="342" r:id="rId15"/>
    <p:sldId id="343" r:id="rId16"/>
    <p:sldId id="344" r:id="rId17"/>
    <p:sldId id="345" r:id="rId18"/>
    <p:sldId id="294" r:id="rId19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wn Dickens" initials="d" lastIdx="64" clrIdx="0"/>
  <p:cmAuthor id="1" name="Paolina Leseva" initials="PL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00080"/>
    <a:srgbClr val="004380"/>
    <a:srgbClr val="3F3468"/>
    <a:srgbClr val="81CDC4"/>
    <a:srgbClr val="009A3E"/>
    <a:srgbClr val="6552A2"/>
    <a:srgbClr val="D52717"/>
    <a:srgbClr val="009C97"/>
    <a:srgbClr val="0096DC"/>
  </p:clrMru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5" autoAdjust="0"/>
    <p:restoredTop sz="96768" autoAdjust="0"/>
  </p:normalViewPr>
  <p:slideViewPr>
    <p:cSldViewPr>
      <p:cViewPr>
        <p:scale>
          <a:sx n="70" d="100"/>
          <a:sy n="70" d="100"/>
        </p:scale>
        <p:origin x="-2868" y="-1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14" y="-102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F1F36-1F2F-4F25-8D33-80280D146D87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23D71D1-4691-4736-9ABD-15AD414233F4}">
      <dgm:prSet phldrT="[Text]"/>
      <dgm:spPr>
        <a:solidFill>
          <a:schemeClr val="tx2"/>
        </a:solidFill>
      </dgm:spPr>
      <dgm:t>
        <a:bodyPr/>
        <a:lstStyle/>
        <a:p>
          <a:r>
            <a:rPr lang="en-GB"/>
            <a:t>Service Planning</a:t>
          </a:r>
        </a:p>
      </dgm:t>
    </dgm:pt>
    <dgm:pt modelId="{E3775432-5E2B-40D3-B0C4-7A3940D464EA}" type="parTrans" cxnId="{248B889E-A902-49C6-A40F-62E2DA1DD6C6}">
      <dgm:prSet/>
      <dgm:spPr/>
      <dgm:t>
        <a:bodyPr/>
        <a:lstStyle/>
        <a:p>
          <a:endParaRPr lang="en-GB"/>
        </a:p>
      </dgm:t>
    </dgm:pt>
    <dgm:pt modelId="{A3A99597-2B88-432B-8E1B-88E7230453DB}" type="sibTrans" cxnId="{248B889E-A902-49C6-A40F-62E2DA1DD6C6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D2A0F91E-D059-42B1-8027-155EBE71145A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/>
            <a:t>Outline Business Case (OBC)</a:t>
          </a:r>
        </a:p>
      </dgm:t>
    </dgm:pt>
    <dgm:pt modelId="{82BAE9A0-3EC9-4A7D-B959-74A5E300FAC2}" type="parTrans" cxnId="{6D03D0FB-27F2-42BD-A532-5E98E753222C}">
      <dgm:prSet/>
      <dgm:spPr/>
      <dgm:t>
        <a:bodyPr/>
        <a:lstStyle/>
        <a:p>
          <a:endParaRPr lang="en-GB"/>
        </a:p>
      </dgm:t>
    </dgm:pt>
    <dgm:pt modelId="{C97629AF-3DB1-4476-9A3C-E69CCE2D5B18}" type="sibTrans" cxnId="{6D03D0FB-27F2-42BD-A532-5E98E753222C}">
      <dgm:prSet/>
      <dgm:spPr/>
      <dgm:t>
        <a:bodyPr/>
        <a:lstStyle/>
        <a:p>
          <a:endParaRPr lang="en-GB"/>
        </a:p>
      </dgm:t>
    </dgm:pt>
    <dgm:pt modelId="{25D5A86B-53D0-4B4B-9775-A18179C1DB9D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/>
            <a:t>Full Business Case (FBC)</a:t>
          </a:r>
        </a:p>
      </dgm:t>
    </dgm:pt>
    <dgm:pt modelId="{3140036D-85D1-4E71-A595-FDE5848B25BE}" type="parTrans" cxnId="{EB47487C-9674-4293-B71E-7DDE92E1B77E}">
      <dgm:prSet/>
      <dgm:spPr/>
      <dgm:t>
        <a:bodyPr/>
        <a:lstStyle/>
        <a:p>
          <a:endParaRPr lang="en-GB"/>
        </a:p>
      </dgm:t>
    </dgm:pt>
    <dgm:pt modelId="{1129F33D-F559-41DC-8BE8-FFA66F02FA81}" type="sibTrans" cxnId="{EB47487C-9674-4293-B71E-7DDE92E1B77E}">
      <dgm:prSet/>
      <dgm:spPr/>
      <dgm:t>
        <a:bodyPr/>
        <a:lstStyle/>
        <a:p>
          <a:endParaRPr lang="en-GB"/>
        </a:p>
      </dgm:t>
    </dgm:pt>
    <dgm:pt modelId="{40C1A314-1B19-4966-BD5A-26CFB3BD4C60}">
      <dgm:prSet phldrT="[Text]"/>
      <dgm:spPr>
        <a:solidFill>
          <a:schemeClr val="tx2"/>
        </a:solidFill>
      </dgm:spPr>
      <dgm:t>
        <a:bodyPr rIns="0" bIns="0"/>
        <a:lstStyle/>
        <a:p>
          <a:r>
            <a:rPr lang="en-GB"/>
            <a:t>Project Monitoring &amp; Evaluation (PME)</a:t>
          </a:r>
        </a:p>
      </dgm:t>
    </dgm:pt>
    <dgm:pt modelId="{8CDA11A6-616D-4BE2-8986-92EDD65CCBA3}" type="parTrans" cxnId="{724CBF47-E1A7-415E-A925-D2A078257821}">
      <dgm:prSet/>
      <dgm:spPr/>
      <dgm:t>
        <a:bodyPr/>
        <a:lstStyle/>
        <a:p>
          <a:endParaRPr lang="en-GB"/>
        </a:p>
      </dgm:t>
    </dgm:pt>
    <dgm:pt modelId="{BB808D63-AAA2-43CA-AB6C-E9F00AFCAB93}" type="sibTrans" cxnId="{724CBF47-E1A7-415E-A925-D2A078257821}">
      <dgm:prSet/>
      <dgm:spPr/>
      <dgm:t>
        <a:bodyPr/>
        <a:lstStyle/>
        <a:p>
          <a:endParaRPr lang="en-GB"/>
        </a:p>
      </dgm:t>
    </dgm:pt>
    <dgm:pt modelId="{FCFC834E-C567-4BDD-807E-DB1E0E51CFD1}">
      <dgm:prSet phldrT="[Text]"/>
      <dgm:spPr>
        <a:solidFill>
          <a:srgbClr val="C00000"/>
        </a:solidFill>
      </dgm:spPr>
      <dgm:t>
        <a:bodyPr/>
        <a:lstStyle/>
        <a:p>
          <a:r>
            <a:rPr lang="en-GB"/>
            <a:t>Initial Agreement (IA)</a:t>
          </a:r>
        </a:p>
      </dgm:t>
    </dgm:pt>
    <dgm:pt modelId="{9D6FC6EA-6132-44F4-92A2-55B599DD5F66}" type="parTrans" cxnId="{6D335F07-B859-440B-B9B1-B69F4E486D2C}">
      <dgm:prSet/>
      <dgm:spPr/>
      <dgm:t>
        <a:bodyPr/>
        <a:lstStyle/>
        <a:p>
          <a:endParaRPr lang="en-GB"/>
        </a:p>
      </dgm:t>
    </dgm:pt>
    <dgm:pt modelId="{4C343874-81CF-427D-BF9A-1220E858B51D}" type="sibTrans" cxnId="{6D335F07-B859-440B-B9B1-B69F4E486D2C}">
      <dgm:prSet/>
      <dgm:spPr/>
      <dgm:t>
        <a:bodyPr/>
        <a:lstStyle/>
        <a:p>
          <a:endParaRPr lang="en-GB"/>
        </a:p>
      </dgm:t>
    </dgm:pt>
    <dgm:pt modelId="{4A4C0820-FFEA-4DD8-B74E-AA57714D0A9B}">
      <dgm:prSet phldrT="[Text]"/>
      <dgm:spPr>
        <a:solidFill>
          <a:schemeClr val="tx2"/>
        </a:solidFill>
      </dgm:spPr>
      <dgm:t>
        <a:bodyPr/>
        <a:lstStyle/>
        <a:p>
          <a:r>
            <a:rPr lang="en-GB"/>
            <a:t>Local Delivery Plan (LDP)</a:t>
          </a:r>
        </a:p>
      </dgm:t>
    </dgm:pt>
    <dgm:pt modelId="{402FEB29-125E-4EED-805B-B3F32056FC67}" type="parTrans" cxnId="{1930134B-0125-4CBF-99B6-CA30A2EE9FC7}">
      <dgm:prSet/>
      <dgm:spPr/>
      <dgm:t>
        <a:bodyPr/>
        <a:lstStyle/>
        <a:p>
          <a:endParaRPr lang="en-GB"/>
        </a:p>
      </dgm:t>
    </dgm:pt>
    <dgm:pt modelId="{468EF6A6-B4E6-4C72-A840-302BF5AF6D19}" type="sibTrans" cxnId="{1930134B-0125-4CBF-99B6-CA30A2EE9FC7}">
      <dgm:prSet/>
      <dgm:spPr/>
      <dgm:t>
        <a:bodyPr/>
        <a:lstStyle/>
        <a:p>
          <a:endParaRPr lang="en-GB"/>
        </a:p>
      </dgm:t>
    </dgm:pt>
    <dgm:pt modelId="{67AD1E28-81E4-4830-A175-64FE08EC5A96}">
      <dgm:prSet phldrT="[Text]"/>
      <dgm:spPr>
        <a:solidFill>
          <a:schemeClr val="tx2"/>
        </a:solidFill>
      </dgm:spPr>
      <dgm:t>
        <a:bodyPr/>
        <a:lstStyle/>
        <a:p>
          <a:r>
            <a:rPr lang="en-GB"/>
            <a:t>Property &amp; Asset Management Strategy (PAMS)</a:t>
          </a:r>
        </a:p>
      </dgm:t>
    </dgm:pt>
    <dgm:pt modelId="{68D1A1AB-30F3-446E-9CE0-3612C48C847A}" type="parTrans" cxnId="{96C631D4-6EC0-4B41-AF13-CE70AED8532B}">
      <dgm:prSet/>
      <dgm:spPr/>
      <dgm:t>
        <a:bodyPr/>
        <a:lstStyle/>
        <a:p>
          <a:endParaRPr lang="en-GB"/>
        </a:p>
      </dgm:t>
    </dgm:pt>
    <dgm:pt modelId="{B2D594B8-DFAD-4907-A07A-758E4038A99B}" type="sibTrans" cxnId="{96C631D4-6EC0-4B41-AF13-CE70AED8532B}">
      <dgm:prSet/>
      <dgm:spPr/>
      <dgm:t>
        <a:bodyPr/>
        <a:lstStyle/>
        <a:p>
          <a:endParaRPr lang="en-GB"/>
        </a:p>
      </dgm:t>
    </dgm:pt>
    <dgm:pt modelId="{BE65F8B7-9283-41AF-A8D6-0CA49C266F4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Strategic Assessment (SA)</a:t>
          </a:r>
        </a:p>
      </dgm:t>
    </dgm:pt>
    <dgm:pt modelId="{C00EC0EB-9AF7-4801-A9DD-E25A3AFC1B86}" type="parTrans" cxnId="{7B1376B7-DFA5-455A-8007-91EB8B0D69F4}">
      <dgm:prSet/>
      <dgm:spPr/>
      <dgm:t>
        <a:bodyPr/>
        <a:lstStyle/>
        <a:p>
          <a:endParaRPr lang="en-GB"/>
        </a:p>
      </dgm:t>
    </dgm:pt>
    <dgm:pt modelId="{98AD520A-A8F8-4BD1-8F66-FB3843515C4A}" type="sibTrans" cxnId="{7B1376B7-DFA5-455A-8007-91EB8B0D69F4}">
      <dgm:prSet/>
      <dgm:spPr/>
      <dgm:t>
        <a:bodyPr/>
        <a:lstStyle/>
        <a:p>
          <a:endParaRPr lang="en-GB"/>
        </a:p>
      </dgm:t>
    </dgm:pt>
    <dgm:pt modelId="{0083F672-4D70-4EBF-B97D-3E76C5213DD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/>
            <a:t>Construction</a:t>
          </a:r>
        </a:p>
      </dgm:t>
    </dgm:pt>
    <dgm:pt modelId="{B2A53989-ABCE-4FA7-9B4C-C3A09604F390}" type="parTrans" cxnId="{66661EE4-7156-4978-A08C-38910DFF16DB}">
      <dgm:prSet/>
      <dgm:spPr/>
      <dgm:t>
        <a:bodyPr/>
        <a:lstStyle/>
        <a:p>
          <a:endParaRPr lang="en-GB"/>
        </a:p>
      </dgm:t>
    </dgm:pt>
    <dgm:pt modelId="{F4FA4D5B-A418-4D9F-AAFF-2930CDDA8FFE}" type="sibTrans" cxnId="{66661EE4-7156-4978-A08C-38910DFF16DB}">
      <dgm:prSet/>
      <dgm:spPr/>
      <dgm:t>
        <a:bodyPr/>
        <a:lstStyle/>
        <a:p>
          <a:endParaRPr lang="en-GB"/>
        </a:p>
      </dgm:t>
    </dgm:pt>
    <dgm:pt modelId="{6948B40C-F635-423B-908C-62C4B449A7D9}" type="pres">
      <dgm:prSet presAssocID="{407F1F36-1F2F-4F25-8D33-80280D146D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69CC5C-B088-4C2D-BBCD-D1AD19BC3C0C}" type="pres">
      <dgm:prSet presAssocID="{407F1F36-1F2F-4F25-8D33-80280D146D87}" presName="cycle" presStyleCnt="0"/>
      <dgm:spPr/>
    </dgm:pt>
    <dgm:pt modelId="{2C481DAF-39B2-4E6F-990C-F098E3C7FC42}" type="pres">
      <dgm:prSet presAssocID="{423D71D1-4691-4736-9ABD-15AD414233F4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4E51BC-8FA3-4995-BAB3-81BC0811F145}" type="pres">
      <dgm:prSet presAssocID="{A3A99597-2B88-432B-8E1B-88E7230453DB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F38E1E54-750B-4B39-8CF6-D7F589047401}" type="pres">
      <dgm:prSet presAssocID="{4A4C0820-FFEA-4DD8-B74E-AA57714D0A9B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BF5CE5-0CA4-4B4A-BDD4-D2D009BD8A54}" type="pres">
      <dgm:prSet presAssocID="{67AD1E28-81E4-4830-A175-64FE08EC5A96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38A262-FAC1-4D1F-A586-0D7D6D301200}" type="pres">
      <dgm:prSet presAssocID="{BE65F8B7-9283-41AF-A8D6-0CA49C266F4A}" presName="nodeFollowingNodes" presStyleLbl="node1" presStyleIdx="3" presStyleCnt="9" custRadScaleRad="103567" custRadScaleInc="-149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2810DC-5592-428B-9DD3-9B44CBF81085}" type="pres">
      <dgm:prSet presAssocID="{FCFC834E-C567-4BDD-807E-DB1E0E51CFD1}" presName="nodeFollowingNodes" presStyleLbl="node1" presStyleIdx="4" presStyleCnt="9" custRadScaleRad="106643" custRadScaleInc="-218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8D8814-64CF-44EF-B439-F38F563A977D}" type="pres">
      <dgm:prSet presAssocID="{D2A0F91E-D059-42B1-8027-155EBE71145A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1B3F86-DDE7-441A-9F91-E7237157FAD7}" type="pres">
      <dgm:prSet presAssocID="{25D5A86B-53D0-4B4B-9775-A18179C1DB9D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B73E1E-B83C-40E2-A83B-0E358B45DF82}" type="pres">
      <dgm:prSet presAssocID="{0083F672-4D70-4EBF-B97D-3E76C5213DD8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6F3706-D043-4877-B166-FA900F86A8F8}" type="pres">
      <dgm:prSet presAssocID="{40C1A314-1B19-4966-BD5A-26CFB3BD4C60}" presName="nodeFollowingNodes" presStyleLbl="node1" presStyleIdx="8" presStyleCnt="9" custScaleX="991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73F03A-D038-4A74-A7AB-3F0B9FB104AF}" type="presOf" srcId="{25D5A86B-53D0-4B4B-9775-A18179C1DB9D}" destId="{B71B3F86-DDE7-441A-9F91-E7237157FAD7}" srcOrd="0" destOrd="0" presId="urn:microsoft.com/office/officeart/2005/8/layout/cycle3"/>
    <dgm:cxn modelId="{248B889E-A902-49C6-A40F-62E2DA1DD6C6}" srcId="{407F1F36-1F2F-4F25-8D33-80280D146D87}" destId="{423D71D1-4691-4736-9ABD-15AD414233F4}" srcOrd="0" destOrd="0" parTransId="{E3775432-5E2B-40D3-B0C4-7A3940D464EA}" sibTransId="{A3A99597-2B88-432B-8E1B-88E7230453DB}"/>
    <dgm:cxn modelId="{83FE6696-74F5-447C-BBFF-1889278BFE53}" type="presOf" srcId="{407F1F36-1F2F-4F25-8D33-80280D146D87}" destId="{6948B40C-F635-423B-908C-62C4B449A7D9}" srcOrd="0" destOrd="0" presId="urn:microsoft.com/office/officeart/2005/8/layout/cycle3"/>
    <dgm:cxn modelId="{724CBF47-E1A7-415E-A925-D2A078257821}" srcId="{407F1F36-1F2F-4F25-8D33-80280D146D87}" destId="{40C1A314-1B19-4966-BD5A-26CFB3BD4C60}" srcOrd="8" destOrd="0" parTransId="{8CDA11A6-616D-4BE2-8986-92EDD65CCBA3}" sibTransId="{BB808D63-AAA2-43CA-AB6C-E9F00AFCAB93}"/>
    <dgm:cxn modelId="{6D335F07-B859-440B-B9B1-B69F4E486D2C}" srcId="{407F1F36-1F2F-4F25-8D33-80280D146D87}" destId="{FCFC834E-C567-4BDD-807E-DB1E0E51CFD1}" srcOrd="4" destOrd="0" parTransId="{9D6FC6EA-6132-44F4-92A2-55B599DD5F66}" sibTransId="{4C343874-81CF-427D-BF9A-1220E858B51D}"/>
    <dgm:cxn modelId="{C0CFDCC5-9D12-489D-9FBF-C632A11B686F}" type="presOf" srcId="{67AD1E28-81E4-4830-A175-64FE08EC5A96}" destId="{56BF5CE5-0CA4-4B4A-BDD4-D2D009BD8A54}" srcOrd="0" destOrd="0" presId="urn:microsoft.com/office/officeart/2005/8/layout/cycle3"/>
    <dgm:cxn modelId="{1930134B-0125-4CBF-99B6-CA30A2EE9FC7}" srcId="{407F1F36-1F2F-4F25-8D33-80280D146D87}" destId="{4A4C0820-FFEA-4DD8-B74E-AA57714D0A9B}" srcOrd="1" destOrd="0" parTransId="{402FEB29-125E-4EED-805B-B3F32056FC67}" sibTransId="{468EF6A6-B4E6-4C72-A840-302BF5AF6D19}"/>
    <dgm:cxn modelId="{FD2EBE57-C5C2-4D1E-99BC-48233601F8D5}" type="presOf" srcId="{FCFC834E-C567-4BDD-807E-DB1E0E51CFD1}" destId="{AC2810DC-5592-428B-9DD3-9B44CBF81085}" srcOrd="0" destOrd="0" presId="urn:microsoft.com/office/officeart/2005/8/layout/cycle3"/>
    <dgm:cxn modelId="{D57825BB-F8DA-4DDA-BDD1-FED9EB760ED5}" type="presOf" srcId="{423D71D1-4691-4736-9ABD-15AD414233F4}" destId="{2C481DAF-39B2-4E6F-990C-F098E3C7FC42}" srcOrd="0" destOrd="0" presId="urn:microsoft.com/office/officeart/2005/8/layout/cycle3"/>
    <dgm:cxn modelId="{627FDB01-FEB6-4917-806C-0C29B05549EA}" type="presOf" srcId="{40C1A314-1B19-4966-BD5A-26CFB3BD4C60}" destId="{BC6F3706-D043-4877-B166-FA900F86A8F8}" srcOrd="0" destOrd="0" presId="urn:microsoft.com/office/officeart/2005/8/layout/cycle3"/>
    <dgm:cxn modelId="{EB47487C-9674-4293-B71E-7DDE92E1B77E}" srcId="{407F1F36-1F2F-4F25-8D33-80280D146D87}" destId="{25D5A86B-53D0-4B4B-9775-A18179C1DB9D}" srcOrd="6" destOrd="0" parTransId="{3140036D-85D1-4E71-A595-FDE5848B25BE}" sibTransId="{1129F33D-F559-41DC-8BE8-FFA66F02FA81}"/>
    <dgm:cxn modelId="{66661EE4-7156-4978-A08C-38910DFF16DB}" srcId="{407F1F36-1F2F-4F25-8D33-80280D146D87}" destId="{0083F672-4D70-4EBF-B97D-3E76C5213DD8}" srcOrd="7" destOrd="0" parTransId="{B2A53989-ABCE-4FA7-9B4C-C3A09604F390}" sibTransId="{F4FA4D5B-A418-4D9F-AAFF-2930CDDA8FFE}"/>
    <dgm:cxn modelId="{8BC94DAF-2D3C-4762-A01A-5D7A233E1796}" type="presOf" srcId="{D2A0F91E-D059-42B1-8027-155EBE71145A}" destId="{238D8814-64CF-44EF-B439-F38F563A977D}" srcOrd="0" destOrd="0" presId="urn:microsoft.com/office/officeart/2005/8/layout/cycle3"/>
    <dgm:cxn modelId="{96C631D4-6EC0-4B41-AF13-CE70AED8532B}" srcId="{407F1F36-1F2F-4F25-8D33-80280D146D87}" destId="{67AD1E28-81E4-4830-A175-64FE08EC5A96}" srcOrd="2" destOrd="0" parTransId="{68D1A1AB-30F3-446E-9CE0-3612C48C847A}" sibTransId="{B2D594B8-DFAD-4907-A07A-758E4038A99B}"/>
    <dgm:cxn modelId="{7B1376B7-DFA5-455A-8007-91EB8B0D69F4}" srcId="{407F1F36-1F2F-4F25-8D33-80280D146D87}" destId="{BE65F8B7-9283-41AF-A8D6-0CA49C266F4A}" srcOrd="3" destOrd="0" parTransId="{C00EC0EB-9AF7-4801-A9DD-E25A3AFC1B86}" sibTransId="{98AD520A-A8F8-4BD1-8F66-FB3843515C4A}"/>
    <dgm:cxn modelId="{6D03D0FB-27F2-42BD-A532-5E98E753222C}" srcId="{407F1F36-1F2F-4F25-8D33-80280D146D87}" destId="{D2A0F91E-D059-42B1-8027-155EBE71145A}" srcOrd="5" destOrd="0" parTransId="{82BAE9A0-3EC9-4A7D-B959-74A5E300FAC2}" sibTransId="{C97629AF-3DB1-4476-9A3C-E69CCE2D5B18}"/>
    <dgm:cxn modelId="{961D6A6A-DDD2-4E8B-AFAF-531FE0DEB0DF}" type="presOf" srcId="{0083F672-4D70-4EBF-B97D-3E76C5213DD8}" destId="{ACB73E1E-B83C-40E2-A83B-0E358B45DF82}" srcOrd="0" destOrd="0" presId="urn:microsoft.com/office/officeart/2005/8/layout/cycle3"/>
    <dgm:cxn modelId="{5A3F01EF-EBAF-40C2-9BF6-5B5871CF12CA}" type="presOf" srcId="{4A4C0820-FFEA-4DD8-B74E-AA57714D0A9B}" destId="{F38E1E54-750B-4B39-8CF6-D7F589047401}" srcOrd="0" destOrd="0" presId="urn:microsoft.com/office/officeart/2005/8/layout/cycle3"/>
    <dgm:cxn modelId="{BFBA890C-03A8-4471-85C8-D6D70F0DDC40}" type="presOf" srcId="{A3A99597-2B88-432B-8E1B-88E7230453DB}" destId="{FC4E51BC-8FA3-4995-BAB3-81BC0811F145}" srcOrd="0" destOrd="0" presId="urn:microsoft.com/office/officeart/2005/8/layout/cycle3"/>
    <dgm:cxn modelId="{6E0A585A-26D7-4B55-9B0C-0B70498F0AC3}" type="presOf" srcId="{BE65F8B7-9283-41AF-A8D6-0CA49C266F4A}" destId="{7538A262-FAC1-4D1F-A586-0D7D6D301200}" srcOrd="0" destOrd="0" presId="urn:microsoft.com/office/officeart/2005/8/layout/cycle3"/>
    <dgm:cxn modelId="{975231A4-E199-4BAC-B06C-18DDF312AC3D}" type="presParOf" srcId="{6948B40C-F635-423B-908C-62C4B449A7D9}" destId="{0F69CC5C-B088-4C2D-BBCD-D1AD19BC3C0C}" srcOrd="0" destOrd="0" presId="urn:microsoft.com/office/officeart/2005/8/layout/cycle3"/>
    <dgm:cxn modelId="{DBC24CBD-22B4-43A9-B597-60F15BA46AF3}" type="presParOf" srcId="{0F69CC5C-B088-4C2D-BBCD-D1AD19BC3C0C}" destId="{2C481DAF-39B2-4E6F-990C-F098E3C7FC42}" srcOrd="0" destOrd="0" presId="urn:microsoft.com/office/officeart/2005/8/layout/cycle3"/>
    <dgm:cxn modelId="{C2C860F5-2F61-4AD3-9B87-04094F8FFE06}" type="presParOf" srcId="{0F69CC5C-B088-4C2D-BBCD-D1AD19BC3C0C}" destId="{FC4E51BC-8FA3-4995-BAB3-81BC0811F145}" srcOrd="1" destOrd="0" presId="urn:microsoft.com/office/officeart/2005/8/layout/cycle3"/>
    <dgm:cxn modelId="{49165648-564B-4DA8-B112-30041161E923}" type="presParOf" srcId="{0F69CC5C-B088-4C2D-BBCD-D1AD19BC3C0C}" destId="{F38E1E54-750B-4B39-8CF6-D7F589047401}" srcOrd="2" destOrd="0" presId="urn:microsoft.com/office/officeart/2005/8/layout/cycle3"/>
    <dgm:cxn modelId="{92662A94-16C2-4AC2-BAEF-0A6A78E103FE}" type="presParOf" srcId="{0F69CC5C-B088-4C2D-BBCD-D1AD19BC3C0C}" destId="{56BF5CE5-0CA4-4B4A-BDD4-D2D009BD8A54}" srcOrd="3" destOrd="0" presId="urn:microsoft.com/office/officeart/2005/8/layout/cycle3"/>
    <dgm:cxn modelId="{2BC30ED5-F1E4-4B8A-A1BB-5248F0EEFF89}" type="presParOf" srcId="{0F69CC5C-B088-4C2D-BBCD-D1AD19BC3C0C}" destId="{7538A262-FAC1-4D1F-A586-0D7D6D301200}" srcOrd="4" destOrd="0" presId="urn:microsoft.com/office/officeart/2005/8/layout/cycle3"/>
    <dgm:cxn modelId="{FEEFEB09-B668-40F1-AF5C-3E0F38C49C47}" type="presParOf" srcId="{0F69CC5C-B088-4C2D-BBCD-D1AD19BC3C0C}" destId="{AC2810DC-5592-428B-9DD3-9B44CBF81085}" srcOrd="5" destOrd="0" presId="urn:microsoft.com/office/officeart/2005/8/layout/cycle3"/>
    <dgm:cxn modelId="{22D57B20-5CA7-4BAF-ADE1-8A3E18ECF229}" type="presParOf" srcId="{0F69CC5C-B088-4C2D-BBCD-D1AD19BC3C0C}" destId="{238D8814-64CF-44EF-B439-F38F563A977D}" srcOrd="6" destOrd="0" presId="urn:microsoft.com/office/officeart/2005/8/layout/cycle3"/>
    <dgm:cxn modelId="{F0EC9130-3969-4726-B032-4566225B8D7D}" type="presParOf" srcId="{0F69CC5C-B088-4C2D-BBCD-D1AD19BC3C0C}" destId="{B71B3F86-DDE7-441A-9F91-E7237157FAD7}" srcOrd="7" destOrd="0" presId="urn:microsoft.com/office/officeart/2005/8/layout/cycle3"/>
    <dgm:cxn modelId="{81E3C678-EBA6-4B88-BAEB-B71FC2DAEE9B}" type="presParOf" srcId="{0F69CC5C-B088-4C2D-BBCD-D1AD19BC3C0C}" destId="{ACB73E1E-B83C-40E2-A83B-0E358B45DF82}" srcOrd="8" destOrd="0" presId="urn:microsoft.com/office/officeart/2005/8/layout/cycle3"/>
    <dgm:cxn modelId="{44D8EBCD-3038-46C8-B87D-2D11362FD71C}" type="presParOf" srcId="{0F69CC5C-B088-4C2D-BBCD-D1AD19BC3C0C}" destId="{BC6F3706-D043-4877-B166-FA900F86A8F8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4E51BC-8FA3-4995-BAB3-81BC0811F145}">
      <dsp:nvSpPr>
        <dsp:cNvPr id="0" name=""/>
        <dsp:cNvSpPr/>
      </dsp:nvSpPr>
      <dsp:spPr>
        <a:xfrm>
          <a:off x="224587" y="48176"/>
          <a:ext cx="4950230" cy="4950230"/>
        </a:xfrm>
        <a:prstGeom prst="circularArrow">
          <a:avLst>
            <a:gd name="adj1" fmla="val 5544"/>
            <a:gd name="adj2" fmla="val 330680"/>
            <a:gd name="adj3" fmla="val 14788786"/>
            <a:gd name="adj4" fmla="val 16795456"/>
            <a:gd name="adj5" fmla="val 5757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481DAF-39B2-4E6F-990C-F098E3C7FC42}">
      <dsp:nvSpPr>
        <dsp:cNvPr id="0" name=""/>
        <dsp:cNvSpPr/>
      </dsp:nvSpPr>
      <dsp:spPr>
        <a:xfrm>
          <a:off x="2080141" y="107335"/>
          <a:ext cx="1239121" cy="61956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Service Planning</a:t>
          </a:r>
        </a:p>
      </dsp:txBody>
      <dsp:txXfrm>
        <a:off x="2080141" y="107335"/>
        <a:ext cx="1239121" cy="619560"/>
      </dsp:txXfrm>
    </dsp:sp>
    <dsp:sp modelId="{F38E1E54-750B-4B39-8CF6-D7F589047401}">
      <dsp:nvSpPr>
        <dsp:cNvPr id="0" name=""/>
        <dsp:cNvSpPr/>
      </dsp:nvSpPr>
      <dsp:spPr>
        <a:xfrm>
          <a:off x="3437048" y="601209"/>
          <a:ext cx="1239121" cy="61956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Local Delivery Plan (LDP)</a:t>
          </a:r>
        </a:p>
      </dsp:txBody>
      <dsp:txXfrm>
        <a:off x="3437048" y="601209"/>
        <a:ext cx="1239121" cy="619560"/>
      </dsp:txXfrm>
    </dsp:sp>
    <dsp:sp modelId="{56BF5CE5-0CA4-4B4A-BDD4-D2D009BD8A54}">
      <dsp:nvSpPr>
        <dsp:cNvPr id="0" name=""/>
        <dsp:cNvSpPr/>
      </dsp:nvSpPr>
      <dsp:spPr>
        <a:xfrm>
          <a:off x="4159044" y="1851741"/>
          <a:ext cx="1239121" cy="61956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Property &amp; Asset Management Strategy (PAMS)</a:t>
          </a:r>
        </a:p>
      </dsp:txBody>
      <dsp:txXfrm>
        <a:off x="4159044" y="1851741"/>
        <a:ext cx="1239121" cy="619560"/>
      </dsp:txXfrm>
    </dsp:sp>
    <dsp:sp modelId="{7538A262-FAC1-4D1F-A586-0D7D6D301200}">
      <dsp:nvSpPr>
        <dsp:cNvPr id="0" name=""/>
        <dsp:cNvSpPr/>
      </dsp:nvSpPr>
      <dsp:spPr>
        <a:xfrm>
          <a:off x="4067858" y="3128673"/>
          <a:ext cx="1239121" cy="61956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Strategic Assessment (SA)</a:t>
          </a:r>
        </a:p>
      </dsp:txBody>
      <dsp:txXfrm>
        <a:off x="4067858" y="3128673"/>
        <a:ext cx="1239121" cy="619560"/>
      </dsp:txXfrm>
    </dsp:sp>
    <dsp:sp modelId="{AC2810DC-5592-428B-9DD3-9B44CBF81085}">
      <dsp:nvSpPr>
        <dsp:cNvPr id="0" name=""/>
        <dsp:cNvSpPr/>
      </dsp:nvSpPr>
      <dsp:spPr>
        <a:xfrm>
          <a:off x="3131754" y="4208794"/>
          <a:ext cx="1239121" cy="61956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Initial Agreement (IA)</a:t>
          </a:r>
        </a:p>
      </dsp:txBody>
      <dsp:txXfrm>
        <a:off x="3131754" y="4208794"/>
        <a:ext cx="1239121" cy="619560"/>
      </dsp:txXfrm>
    </dsp:sp>
    <dsp:sp modelId="{238D8814-64CF-44EF-B439-F38F563A977D}">
      <dsp:nvSpPr>
        <dsp:cNvPr id="0" name=""/>
        <dsp:cNvSpPr/>
      </dsp:nvSpPr>
      <dsp:spPr>
        <a:xfrm>
          <a:off x="1358146" y="4201973"/>
          <a:ext cx="1239121" cy="61956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Outline Business Case (OBC)</a:t>
          </a:r>
        </a:p>
      </dsp:txBody>
      <dsp:txXfrm>
        <a:off x="1358146" y="4201973"/>
        <a:ext cx="1239121" cy="619560"/>
      </dsp:txXfrm>
    </dsp:sp>
    <dsp:sp modelId="{B71B3F86-DDE7-441A-9F91-E7237157FAD7}">
      <dsp:nvSpPr>
        <dsp:cNvPr id="0" name=""/>
        <dsp:cNvSpPr/>
      </dsp:nvSpPr>
      <dsp:spPr>
        <a:xfrm>
          <a:off x="251985" y="3273794"/>
          <a:ext cx="1239121" cy="61956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Full Business Case (FBC)</a:t>
          </a:r>
        </a:p>
      </dsp:txBody>
      <dsp:txXfrm>
        <a:off x="251985" y="3273794"/>
        <a:ext cx="1239121" cy="619560"/>
      </dsp:txXfrm>
    </dsp:sp>
    <dsp:sp modelId="{ACB73E1E-B83C-40E2-A83B-0E358B45DF82}">
      <dsp:nvSpPr>
        <dsp:cNvPr id="0" name=""/>
        <dsp:cNvSpPr/>
      </dsp:nvSpPr>
      <dsp:spPr>
        <a:xfrm>
          <a:off x="1239" y="1851741"/>
          <a:ext cx="1239121" cy="61956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Construction</a:t>
          </a:r>
        </a:p>
      </dsp:txBody>
      <dsp:txXfrm>
        <a:off x="1239" y="1851741"/>
        <a:ext cx="1239121" cy="619560"/>
      </dsp:txXfrm>
    </dsp:sp>
    <dsp:sp modelId="{BC6F3706-D043-4877-B166-FA900F86A8F8}">
      <dsp:nvSpPr>
        <dsp:cNvPr id="0" name=""/>
        <dsp:cNvSpPr/>
      </dsp:nvSpPr>
      <dsp:spPr>
        <a:xfrm>
          <a:off x="728290" y="601209"/>
          <a:ext cx="1229010" cy="61956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Project Monitoring &amp; Evaluation (PME)</a:t>
          </a:r>
        </a:p>
      </dsp:txBody>
      <dsp:txXfrm>
        <a:off x="728290" y="601209"/>
        <a:ext cx="1229010" cy="619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EF15-23F8-4B4A-BB2A-5FD6C502A548}" type="datetimeFigureOut">
              <a:rPr lang="en-GB" smtClean="0"/>
              <a:pPr/>
              <a:t>27/04/2017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4EE76-0D29-4B4B-96FD-336FB5108A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17FF-C01E-4DF4-8C19-9EDB99857DB9}" type="datetimeFigureOut">
              <a:rPr lang="en-GB" smtClean="0"/>
              <a:pPr/>
              <a:t>27/04/2017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5C611-6E9D-49F5-B213-C7240C7F0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S NSS 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aolil01\Desktop\placeholder circle X-01.pn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1130954" y="-27384"/>
            <a:ext cx="6609397" cy="6768752"/>
          </a:xfrm>
          <a:prstGeom prst="rect">
            <a:avLst/>
          </a:prstGeom>
          <a:noFill/>
        </p:spPr>
      </p:pic>
      <p:sp>
        <p:nvSpPr>
          <p:cNvPr id="10" name="Oval 9"/>
          <p:cNvSpPr/>
          <p:nvPr userDrawn="1"/>
        </p:nvSpPr>
        <p:spPr>
          <a:xfrm>
            <a:off x="6399584" y="3933056"/>
            <a:ext cx="2420888" cy="242088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upp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>
          <a:xfrm>
            <a:off x="-408709" y="-491730"/>
            <a:ext cx="2035355" cy="2035355"/>
          </a:xfrm>
          <a:prstGeom prst="donut">
            <a:avLst>
              <a:gd name="adj" fmla="val 8546"/>
            </a:avLst>
          </a:prstGeom>
          <a:solidFill>
            <a:srgbClr val="81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283676" y="908720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aolil01\Desktop\Presentation PPW\ppw circls-06.pn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900608" y="3933056"/>
            <a:ext cx="3578151" cy="3528392"/>
          </a:xfrm>
          <a:prstGeom prst="rect">
            <a:avLst/>
          </a:prstGeom>
          <a:noFill/>
        </p:spPr>
      </p:pic>
      <p:sp>
        <p:nvSpPr>
          <p:cNvPr id="9" name="Oval 8"/>
          <p:cNvSpPr/>
          <p:nvPr userDrawn="1"/>
        </p:nvSpPr>
        <p:spPr>
          <a:xfrm>
            <a:off x="1403648" y="3501008"/>
            <a:ext cx="1008215" cy="1008112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right sid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7380312" y="4941168"/>
            <a:ext cx="1080231" cy="108012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onut 2"/>
          <p:cNvSpPr/>
          <p:nvPr userDrawn="1"/>
        </p:nvSpPr>
        <p:spPr>
          <a:xfrm>
            <a:off x="4932040" y="1844824"/>
            <a:ext cx="3600400" cy="3600400"/>
          </a:xfrm>
          <a:prstGeom prst="donut">
            <a:avLst>
              <a:gd name="adj" fmla="val 8546"/>
            </a:avLst>
          </a:prstGeom>
          <a:solidFill>
            <a:srgbClr val="81CDC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>
          <a:xfrm>
            <a:off x="-588221" y="-752378"/>
            <a:ext cx="2480570" cy="2480570"/>
          </a:xfrm>
          <a:prstGeom prst="donut">
            <a:avLst>
              <a:gd name="adj" fmla="val 8546"/>
            </a:avLst>
          </a:prstGeom>
          <a:solidFill>
            <a:srgbClr val="81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259632" y="1268760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5816" y="3429000"/>
            <a:ext cx="5914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b="1" dirty="0" smtClean="0">
                <a:solidFill>
                  <a:srgbClr val="0096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sz="9600" dirty="0"/>
          </a:p>
        </p:txBody>
      </p:sp>
      <p:sp>
        <p:nvSpPr>
          <p:cNvPr id="3" name="Donut 2"/>
          <p:cNvSpPr/>
          <p:nvPr userDrawn="1"/>
        </p:nvSpPr>
        <p:spPr>
          <a:xfrm>
            <a:off x="1360755" y="1439332"/>
            <a:ext cx="7359909" cy="7359909"/>
          </a:xfrm>
          <a:prstGeom prst="donut">
            <a:avLst>
              <a:gd name="adj" fmla="val 8546"/>
            </a:avLst>
          </a:prstGeom>
          <a:solidFill>
            <a:srgbClr val="81CDC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1106558" y="1913467"/>
            <a:ext cx="1424288" cy="1440300"/>
          </a:xfrm>
          <a:prstGeom prst="ellipse">
            <a:avLst/>
          </a:prstGeom>
          <a:solidFill>
            <a:srgbClr val="0096DC">
              <a:alpha val="89804"/>
            </a:srgbClr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 conn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476672" y="2276872"/>
            <a:ext cx="12105139" cy="2880320"/>
            <a:chOff x="-1116632" y="2636912"/>
            <a:chExt cx="8821489" cy="2099002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116632" y="3680158"/>
              <a:ext cx="8821489" cy="62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4830539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24177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-27703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Donut 6"/>
            <p:cNvSpPr/>
            <p:nvPr/>
          </p:nvSpPr>
          <p:spPr>
            <a:xfrm>
              <a:off x="-311521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2241771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81C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830539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116632" y="2636912"/>
            <a:ext cx="11089232" cy="2099002"/>
            <a:chOff x="-1260648" y="2636912"/>
            <a:chExt cx="11412760" cy="216024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1260648" y="3717032"/>
              <a:ext cx="114127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7524328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4860032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2195736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Donut 7"/>
            <p:cNvSpPr/>
            <p:nvPr/>
          </p:nvSpPr>
          <p:spPr>
            <a:xfrm>
              <a:off x="-432048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2195736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81C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4860032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7524328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81C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/>
          <p:nvPr userDrawn="1"/>
        </p:nvGrpSpPr>
        <p:grpSpPr>
          <a:xfrm>
            <a:off x="-972616" y="2924944"/>
            <a:ext cx="10873208" cy="1683569"/>
            <a:chOff x="-1044624" y="6858000"/>
            <a:chExt cx="10873208" cy="1683569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044624" y="7677472"/>
              <a:ext cx="10873208" cy="2231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8018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7254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16490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6858000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Donut 7"/>
            <p:cNvSpPr/>
            <p:nvPr/>
          </p:nvSpPr>
          <p:spPr>
            <a:xfrm>
              <a:off x="-398861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1649084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81C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3725484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5801884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81C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12360" y="6858000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Donut 12"/>
            <p:cNvSpPr/>
            <p:nvPr/>
          </p:nvSpPr>
          <p:spPr>
            <a:xfrm>
              <a:off x="7812360" y="6858000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overlapping circles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979712" y="1256566"/>
            <a:ext cx="5077072" cy="4797152"/>
            <a:chOff x="1979712" y="1256566"/>
            <a:chExt cx="5077072" cy="4797152"/>
          </a:xfrm>
          <a:solidFill>
            <a:srgbClr val="D52717"/>
          </a:solidFill>
        </p:grpSpPr>
        <p:sp>
          <p:nvSpPr>
            <p:cNvPr id="3" name="Donut 2"/>
            <p:cNvSpPr/>
            <p:nvPr/>
          </p:nvSpPr>
          <p:spPr>
            <a:xfrm>
              <a:off x="1979712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81CDC4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4176464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81CDC4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3059832" y="1256566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81CDC4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 NHS N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24544" y="1772816"/>
            <a:ext cx="9217024" cy="5283968"/>
            <a:chOff x="-324544" y="1772816"/>
            <a:chExt cx="9217024" cy="528396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763688" y="4149080"/>
              <a:ext cx="216024" cy="4046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491880" y="4941168"/>
              <a:ext cx="216024" cy="4046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004048" y="3212976"/>
              <a:ext cx="216024" cy="4046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60232" y="3933056"/>
              <a:ext cx="216024" cy="4046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onut 6"/>
            <p:cNvSpPr/>
            <p:nvPr/>
          </p:nvSpPr>
          <p:spPr>
            <a:xfrm>
              <a:off x="3923928" y="1772816"/>
              <a:ext cx="1611560" cy="1611560"/>
            </a:xfrm>
            <a:prstGeom prst="donut">
              <a:avLst>
                <a:gd name="adj" fmla="val 8546"/>
              </a:avLst>
            </a:prstGeom>
            <a:solidFill>
              <a:srgbClr val="81C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68152" y="2177480"/>
              <a:ext cx="2115616" cy="2115616"/>
            </a:xfrm>
            <a:prstGeom prst="donut">
              <a:avLst>
                <a:gd name="adj" fmla="val 8546"/>
              </a:avLst>
            </a:prstGeom>
            <a:solidFill>
              <a:srgbClr val="81C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3104456" y="5229200"/>
              <a:ext cx="1827584" cy="1827584"/>
            </a:xfrm>
            <a:prstGeom prst="donut">
              <a:avLst>
                <a:gd name="adj" fmla="val 8546"/>
              </a:avLst>
            </a:prstGeom>
            <a:solidFill>
              <a:srgbClr val="81C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-324544" y="4581128"/>
              <a:ext cx="2304256" cy="18722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48064" y="3573016"/>
              <a:ext cx="1512168" cy="360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660232" y="2132856"/>
              <a:ext cx="2232248" cy="1800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712" y="4581128"/>
              <a:ext cx="1512168" cy="360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91880" y="3573016"/>
              <a:ext cx="1683879" cy="13681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nut 14"/>
            <p:cNvSpPr/>
            <p:nvPr/>
          </p:nvSpPr>
          <p:spPr>
            <a:xfrm>
              <a:off x="6084168" y="4221088"/>
              <a:ext cx="2259632" cy="2259632"/>
            </a:xfrm>
            <a:prstGeom prst="donut">
              <a:avLst>
                <a:gd name="adj" fmla="val 8546"/>
              </a:avLst>
            </a:prstGeom>
            <a:solidFill>
              <a:srgbClr val="81C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35696" y="4437112"/>
              <a:ext cx="360040" cy="360040"/>
            </a:xfrm>
            <a:prstGeom prst="ellipse">
              <a:avLst/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4797152"/>
              <a:ext cx="360040" cy="360040"/>
            </a:xfrm>
            <a:prstGeom prst="ellipse">
              <a:avLst/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004048" y="3429000"/>
              <a:ext cx="360040" cy="360040"/>
            </a:xfrm>
            <a:prstGeom prst="ellipse">
              <a:avLst/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444208" y="3717032"/>
              <a:ext cx="360040" cy="360040"/>
            </a:xfrm>
            <a:prstGeom prst="ellipse">
              <a:avLst/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S NSS 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olil01\Desktop\placeholder circle X-01.pn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1763688" y="548680"/>
            <a:ext cx="6254157" cy="5801789"/>
          </a:xfrm>
          <a:prstGeom prst="rect">
            <a:avLst/>
          </a:prstGeom>
          <a:noFill/>
        </p:spPr>
      </p:pic>
      <p:sp>
        <p:nvSpPr>
          <p:cNvPr id="5" name="Oval 4"/>
          <p:cNvSpPr/>
          <p:nvPr userDrawn="1"/>
        </p:nvSpPr>
        <p:spPr>
          <a:xfrm>
            <a:off x="827584" y="980728"/>
            <a:ext cx="2016224" cy="2016224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>
          <a:xfrm>
            <a:off x="1619672" y="2996952"/>
            <a:ext cx="1728192" cy="1728192"/>
          </a:xfrm>
          <a:prstGeom prst="donut">
            <a:avLst>
              <a:gd name="adj" fmla="val 8546"/>
            </a:avLst>
          </a:prstGeom>
          <a:solidFill>
            <a:srgbClr val="81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380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475656" y="2636912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C:\Users\paolil01\Desktop\placeholder circle X-01.pn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3059832" y="1412776"/>
            <a:ext cx="3947636" cy="3874800"/>
          </a:xfrm>
          <a:prstGeom prst="rect">
            <a:avLst/>
          </a:prstGeom>
          <a:noFill/>
        </p:spPr>
      </p:pic>
      <p:sp>
        <p:nvSpPr>
          <p:cNvPr id="5" name="Donut 4"/>
          <p:cNvSpPr/>
          <p:nvPr userDrawn="1"/>
        </p:nvSpPr>
        <p:spPr>
          <a:xfrm>
            <a:off x="6732240" y="3717032"/>
            <a:ext cx="2996952" cy="2996952"/>
          </a:xfrm>
          <a:prstGeom prst="donut">
            <a:avLst>
              <a:gd name="adj" fmla="val 8546"/>
            </a:avLst>
          </a:prstGeom>
          <a:solidFill>
            <a:srgbClr val="81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940152" y="4509120"/>
            <a:ext cx="936104" cy="936104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olil01\Desktop\Presentation PPW\ppw circls-06.pn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4895038" y="2132856"/>
            <a:ext cx="3537401" cy="3747284"/>
          </a:xfrm>
          <a:prstGeom prst="rect">
            <a:avLst/>
          </a:prstGeom>
          <a:noFill/>
        </p:spPr>
      </p:pic>
      <p:sp>
        <p:nvSpPr>
          <p:cNvPr id="3" name="Oval 2"/>
          <p:cNvSpPr/>
          <p:nvPr userDrawn="1"/>
        </p:nvSpPr>
        <p:spPr>
          <a:xfrm>
            <a:off x="5148064" y="1844824"/>
            <a:ext cx="1008215" cy="1008112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6156176" y="4077072"/>
            <a:ext cx="2016224" cy="2016224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  <a:p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onut 2"/>
          <p:cNvSpPr/>
          <p:nvPr userDrawn="1"/>
        </p:nvSpPr>
        <p:spPr>
          <a:xfrm>
            <a:off x="1907704" y="764704"/>
            <a:ext cx="5040560" cy="5040560"/>
          </a:xfrm>
          <a:prstGeom prst="donut">
            <a:avLst>
              <a:gd name="adj" fmla="val 8546"/>
            </a:avLst>
          </a:prstGeom>
          <a:solidFill>
            <a:srgbClr val="81CDC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aolil01\Desktop\placeholder circle X-01.pn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3275856" y="1340768"/>
            <a:ext cx="6912768" cy="6785225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1835696" y="1628800"/>
            <a:ext cx="2492896" cy="249289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S NSS 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 userDrawn="1"/>
        </p:nvSpPr>
        <p:spPr>
          <a:xfrm>
            <a:off x="-1404664" y="-2115616"/>
            <a:ext cx="7560840" cy="7560840"/>
          </a:xfrm>
          <a:prstGeom prst="donut">
            <a:avLst>
              <a:gd name="adj" fmla="val 8546"/>
            </a:avLst>
          </a:prstGeom>
          <a:solidFill>
            <a:srgbClr val="81CDC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4644008" y="3501008"/>
            <a:ext cx="2492896" cy="249289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HS NSS 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olil01\Desktop\Presentation PPW\ppw circls-06.pn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251520" y="1052736"/>
            <a:ext cx="4238100" cy="4159905"/>
          </a:xfrm>
          <a:prstGeom prst="rect">
            <a:avLst/>
          </a:prstGeom>
          <a:noFill/>
        </p:spPr>
      </p:pic>
      <p:sp>
        <p:nvSpPr>
          <p:cNvPr id="6" name="Oval 5"/>
          <p:cNvSpPr/>
          <p:nvPr userDrawn="1"/>
        </p:nvSpPr>
        <p:spPr>
          <a:xfrm>
            <a:off x="323527" y="1052735"/>
            <a:ext cx="1008112" cy="1008112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aolil01\Desktop\Presentation PPW\ppw circls-06.pn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1142716" y="-891480"/>
            <a:ext cx="5668792" cy="5611168"/>
          </a:xfrm>
          <a:prstGeom prst="rect">
            <a:avLst/>
          </a:prstGeom>
          <a:noFill/>
        </p:spPr>
      </p:pic>
      <p:sp>
        <p:nvSpPr>
          <p:cNvPr id="11" name="Oval 10"/>
          <p:cNvSpPr/>
          <p:nvPr userDrawn="1"/>
        </p:nvSpPr>
        <p:spPr>
          <a:xfrm>
            <a:off x="3347864" y="2492896"/>
            <a:ext cx="3456384" cy="3456384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S NSS 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nut 7"/>
          <p:cNvSpPr/>
          <p:nvPr userDrawn="1"/>
        </p:nvSpPr>
        <p:spPr>
          <a:xfrm>
            <a:off x="3851920" y="1844824"/>
            <a:ext cx="6552728" cy="6552728"/>
          </a:xfrm>
          <a:prstGeom prst="donut">
            <a:avLst>
              <a:gd name="adj" fmla="val 8546"/>
            </a:avLst>
          </a:prstGeom>
          <a:solidFill>
            <a:srgbClr val="81CDC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987824" y="2204864"/>
            <a:ext cx="1746194" cy="1746194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6804248" y="1916832"/>
            <a:ext cx="1804273" cy="180408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nut 6"/>
          <p:cNvSpPr/>
          <p:nvPr userDrawn="1"/>
        </p:nvSpPr>
        <p:spPr>
          <a:xfrm>
            <a:off x="4427984" y="3284984"/>
            <a:ext cx="4464496" cy="4464496"/>
          </a:xfrm>
          <a:prstGeom prst="donut">
            <a:avLst>
              <a:gd name="adj" fmla="val 8546"/>
            </a:avLst>
          </a:prstGeom>
          <a:solidFill>
            <a:srgbClr val="81CDC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nut 7"/>
          <p:cNvSpPr/>
          <p:nvPr userDrawn="1"/>
        </p:nvSpPr>
        <p:spPr>
          <a:xfrm>
            <a:off x="-675023" y="5547313"/>
            <a:ext cx="2035355" cy="2035355"/>
          </a:xfrm>
          <a:prstGeom prst="donut">
            <a:avLst>
              <a:gd name="adj" fmla="val 8546"/>
            </a:avLst>
          </a:prstGeom>
          <a:solidFill>
            <a:srgbClr val="81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55576" y="5229200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731D5-9236-40CD-824A-4C02B038476C}" type="datetimeFigureOut">
              <a:rPr lang="en-GB" smtClean="0"/>
              <a:pPr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848CA-DCCC-466D-999D-7D46562FC3F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07" y="309233"/>
            <a:ext cx="928719" cy="9920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5" r:id="rId5"/>
    <p:sldLayoutId id="2147483653" r:id="rId6"/>
    <p:sldLayoutId id="2147483652" r:id="rId7"/>
    <p:sldLayoutId id="2147483654" r:id="rId8"/>
    <p:sldLayoutId id="2147483660" r:id="rId9"/>
    <p:sldLayoutId id="2147483657" r:id="rId10"/>
    <p:sldLayoutId id="2147483656" r:id="rId11"/>
    <p:sldLayoutId id="2147483658" r:id="rId12"/>
    <p:sldLayoutId id="2147483659" r:id="rId13"/>
    <p:sldLayoutId id="2147483662" r:id="rId14"/>
    <p:sldLayoutId id="2147483668" r:id="rId15"/>
    <p:sldLayoutId id="2147483667" r:id="rId16"/>
    <p:sldLayoutId id="2147483669" r:id="rId17"/>
    <p:sldLayoutId id="2147483670" r:id="rId18"/>
    <p:sldLayoutId id="2147483671" r:id="rId19"/>
    <p:sldLayoutId id="2147483666" r:id="rId20"/>
    <p:sldLayoutId id="2147483665" r:id="rId21"/>
    <p:sldLayoutId id="2147483664" r:id="rId22"/>
    <p:sldLayoutId id="214748366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pd.scot.nhs.uk/capital/scimpilot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04048" y="4509120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 Release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706" y="6047522"/>
            <a:ext cx="37292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92869"/>
                </a:solidFill>
                <a:latin typeface="Arial" pitchFamily="34" charset="0"/>
                <a:cs typeface="Arial" pitchFamily="34" charset="0"/>
              </a:rPr>
              <a:t>Paul Mortimer</a:t>
            </a:r>
          </a:p>
          <a:p>
            <a:r>
              <a:rPr lang="en-GB" sz="1600" b="1" dirty="0" smtClean="0">
                <a:solidFill>
                  <a:srgbClr val="092869"/>
                </a:solidFill>
                <a:latin typeface="Arial" pitchFamily="34" charset="0"/>
                <a:cs typeface="Arial" pitchFamily="34" charset="0"/>
              </a:rPr>
              <a:t>Asset Management Policy Advisor</a:t>
            </a:r>
            <a:endParaRPr lang="en-GB" sz="1600" b="1" dirty="0">
              <a:solidFill>
                <a:srgbClr val="0928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12474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New </a:t>
            </a:r>
          </a:p>
          <a:p>
            <a:r>
              <a:rPr lang="en-GB" sz="36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Scottish Capital Investment Manual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276872" y="0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Cover slide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Style 4</a:t>
            </a:r>
          </a:p>
          <a:p>
            <a:r>
              <a:rPr lang="en-GB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(choose one, delete the rest)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292080" y="3717032"/>
            <a:ext cx="3672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Assessing Options </a:t>
            </a:r>
            <a:r>
              <a:rPr lang="en-GB" sz="36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with SCIM – </a:t>
            </a: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a new supplementary guide</a:t>
            </a:r>
            <a:endParaRPr lang="en-GB" sz="2400" b="1" dirty="0" smtClean="0">
              <a:solidFill>
                <a:srgbClr val="81CDC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52736" y="0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Page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Style 3</a:t>
            </a:r>
          </a:p>
          <a:p>
            <a:r>
              <a:rPr lang="en-GB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(choose one, delete the rest)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41277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Step change was needed in assessing options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Service model often left unchallenged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Initial Agreement became a mini-OBC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Design &amp; site investigation started too early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Right building, but for right service?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Background</a:t>
            </a:r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: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40768" y="170080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Copy always uses Dark Blue NHS colour.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52736" y="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style containing only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412776"/>
            <a:ext cx="86409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SA – no option assessment at this stage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IA – to identify preferred service / strategic </a:t>
            </a:r>
            <a:r>
              <a:rPr lang="en-GB" sz="2400" u="sng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OBC – to identify best investment </a:t>
            </a:r>
            <a:r>
              <a:rPr lang="en-GB" sz="2400" u="sng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option</a:t>
            </a: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 for implementing service solution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FBC – to confirm best commercial offer 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Assessing Options at different stages</a:t>
            </a:r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: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40768" y="170080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Copy always uses Dark Blue NHS colour.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52736" y="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style containing only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412776"/>
            <a:ext cx="86409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Size, type &amp; arrangement of local / regional services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Population based planning between hospitals, regions, and national provision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Not just those within the existing building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Alternative solutions at IA stage</a:t>
            </a:r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: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40768" y="170080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Copy always uses Dark Blue NHS colour.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52736" y="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style containing only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41277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Review advantages &amp; opportunities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Review disadvantages &amp; constraints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Then, does it meet investment objectives?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Are the indicative costs affordable?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Building solution considered for costing purposes only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Assessment at IA stage</a:t>
            </a:r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: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40768" y="170080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Copy always uses Dark Blue NHS colour.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52736" y="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style containing only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412776"/>
            <a:ext cx="86409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Do Nothing / Do Minimum benchmark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Existing estate, new build, phasing, locations, different design solutions, etc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Site locations can be considered separately or together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Alternative Options at OBC stage</a:t>
            </a:r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: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40768" y="170080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Copy always uses Dark Blue NHS colour.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52736" y="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style containing only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412776"/>
            <a:ext cx="86409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Non-financial benefits (</a:t>
            </a: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linked to investment objectives &amp; benefits register)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NPV / NPC whole life costs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Risk assessment </a:t>
            </a: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(linked to risk register)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Sensitivity testing of results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Stakeholders make final decision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Design progresses throughout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Assessment at OBC stage</a:t>
            </a:r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: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40768" y="170080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Copy always uses Dark Blue NHS colour.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52736" y="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style containing only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41277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All projects should include stakeholders in decision making process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A Major Service Change will include an early-stage optional appraisal approved by Cabinet Secretary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Purpose of business case process will be to </a:t>
            </a:r>
            <a:r>
              <a:rPr lang="en-GB" sz="2400" u="sng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validate</a:t>
            </a: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 that outcome as more information becomes available</a:t>
            </a:r>
          </a:p>
          <a:p>
            <a:pPr marL="819150" lvl="1" indent="-361950">
              <a:spcBef>
                <a:spcPts val="12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Unless, a material change has </a:t>
            </a:r>
            <a:r>
              <a:rPr lang="en-GB" sz="2400" dirty="0" err="1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occured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Influence of a Major Service Change</a:t>
            </a:r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: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40768" y="170080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Copy always uses Dark Blue NHS colour.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52736" y="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style containing only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9792" y="2635314"/>
            <a:ext cx="3600400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 smtClean="0">
                <a:solidFill>
                  <a:srgbClr val="6552A2"/>
                </a:solidFill>
                <a:latin typeface="Arial" pitchFamily="34" charset="0"/>
                <a:cs typeface="Arial" pitchFamily="34" charset="0"/>
              </a:rPr>
              <a:t>Any Questions?</a:t>
            </a:r>
          </a:p>
          <a:p>
            <a:endParaRPr lang="en-GB" sz="2400" b="1" dirty="0" smtClean="0">
              <a:solidFill>
                <a:srgbClr val="6552A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solidFill>
                  <a:srgbClr val="6552A2"/>
                </a:solidFill>
                <a:latin typeface="Arial" pitchFamily="34" charset="0"/>
                <a:cs typeface="Arial" pitchFamily="34" charset="0"/>
              </a:rPr>
              <a:t>paulmortimer@nhs.net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44208" y="4797152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SCIM: </a:t>
            </a:r>
            <a:endParaRPr lang="en-GB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release</a:t>
            </a:r>
            <a:endParaRPr lang="en-GB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6" y="6047522"/>
            <a:ext cx="35132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92869"/>
                </a:solidFill>
                <a:latin typeface="Arial" pitchFamily="34" charset="0"/>
                <a:cs typeface="Arial" pitchFamily="34" charset="0"/>
              </a:rPr>
              <a:t>Paul Mortimer</a:t>
            </a:r>
          </a:p>
          <a:p>
            <a:r>
              <a:rPr lang="en-GB" sz="1600" b="1" dirty="0" smtClean="0">
                <a:solidFill>
                  <a:srgbClr val="092869"/>
                </a:solidFill>
                <a:latin typeface="Arial" pitchFamily="34" charset="0"/>
                <a:cs typeface="Arial" pitchFamily="34" charset="0"/>
              </a:rPr>
              <a:t>Asset Management Policy Advisor</a:t>
            </a:r>
            <a:endParaRPr lang="en-GB" sz="1600" b="1" dirty="0">
              <a:solidFill>
                <a:srgbClr val="09286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41277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Letter dated 29 March 2017</a:t>
            </a:r>
          </a:p>
          <a:p>
            <a:pPr marL="1276350" lvl="2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Directors of Finance</a:t>
            </a:r>
          </a:p>
          <a:p>
            <a:pPr marL="1276350" lvl="2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Directors of Facilities</a:t>
            </a:r>
          </a:p>
          <a:p>
            <a:pPr marL="1276350" lvl="2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Directors of Planning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Final versions of all documents now on </a:t>
            </a: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website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  <a:hlinkClick r:id="rId3"/>
              </a:rPr>
              <a:t>www.pcpd.scot.nhs.uk/capital/scimpilot.htm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Final Release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40768" y="170080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Copy always uses Dark Blue NHS colour.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52736" y="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style containing only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3728" y="404664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The New SCIM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0552" y="22768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Shadow effect to be used: “Drop Shadow Rectangle”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052736" y="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 Only Slide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6536" y="3356992"/>
            <a:ext cx="2088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Always leave enough white space (margin) around the image, so it can breathe.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6536" y="5042118"/>
            <a:ext cx="2160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 scaling images/objects, please </a:t>
            </a:r>
            <a:r>
              <a:rPr lang="en-GB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hold Shift key while scaling, to keep proportional shapes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3799843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3728" y="404664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SCIM Investment Cycle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0552" y="22768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Shadow effect to be used: “Drop Shadow Rectangle”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052736" y="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 Only Slide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6536" y="3356992"/>
            <a:ext cx="2088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Always leave enough white space (margin) around the image, so it can breathe.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6536" y="5042118"/>
            <a:ext cx="2160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 scaling images/objects, please </a:t>
            </a:r>
            <a:r>
              <a:rPr lang="en-GB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hold Shift key while scaling, to keep proportional shapes</a:t>
            </a:r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GB" sz="1600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872297" y="1524466"/>
          <a:ext cx="5399405" cy="492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056" y="980728"/>
            <a:ext cx="8496944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0096DC"/>
              </a:buClr>
            </a:pP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Strategic Assessment:</a:t>
            </a:r>
            <a:endParaRPr lang="en-GB" sz="2400" b="1" dirty="0" smtClean="0">
              <a:solidFill>
                <a:srgbClr val="81CDC4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To outline need, benefits &amp; priority of a proposal</a:t>
            </a:r>
          </a:p>
          <a:p>
            <a:pPr marL="361950" indent="-361950">
              <a:spcBef>
                <a:spcPts val="600"/>
              </a:spcBef>
              <a:buClr>
                <a:srgbClr val="0096DC"/>
              </a:buClr>
            </a:pP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Initial Agreement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To identify best service (or strategic) solution</a:t>
            </a:r>
          </a:p>
          <a:p>
            <a:pPr marL="361950" indent="-361950">
              <a:spcBef>
                <a:spcPts val="600"/>
              </a:spcBef>
              <a:buClr>
                <a:srgbClr val="0096DC"/>
              </a:buClr>
            </a:pP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Outline Business Case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To identify best investment option for implementation</a:t>
            </a:r>
          </a:p>
          <a:p>
            <a:pPr marL="361950" indent="-361950">
              <a:spcBef>
                <a:spcPts val="600"/>
              </a:spcBef>
              <a:buClr>
                <a:srgbClr val="0096DC"/>
              </a:buClr>
            </a:pP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Full Business Case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To recommend best commercial </a:t>
            </a: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offer</a:t>
            </a:r>
          </a:p>
          <a:p>
            <a:pPr marL="361950" indent="-361950">
              <a:spcBef>
                <a:spcPts val="600"/>
              </a:spcBef>
              <a:buClr>
                <a:srgbClr val="0096DC"/>
              </a:buClr>
            </a:pP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Project Monitoring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To monitor progress, confirm success &amp; share </a:t>
            </a: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lessons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spcBef>
                <a:spcPts val="600"/>
              </a:spcBef>
              <a:buClr>
                <a:srgbClr val="0096DC"/>
              </a:buClr>
            </a:pP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Service Benefits Evaluation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To demonstrate benefits to service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Purpose of key documents</a:t>
            </a:r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: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40768" y="170080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Copy always uses Dark Blue NHS colour.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52736" y="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style containing only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1340768"/>
            <a:ext cx="849694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0096DC"/>
              </a:buClr>
            </a:pP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SCIM Introduction &amp; Overview:</a:t>
            </a:r>
            <a:endParaRPr lang="en-GB" sz="2400" b="1" dirty="0" smtClean="0">
              <a:solidFill>
                <a:srgbClr val="81CDC4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Introduction - minor updates</a:t>
            </a:r>
          </a:p>
          <a:p>
            <a:pPr marL="361950" indent="-361950">
              <a:spcBef>
                <a:spcPts val="600"/>
              </a:spcBef>
              <a:buClr>
                <a:srgbClr val="0096DC"/>
              </a:buClr>
            </a:pP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Summary of Stages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Initial Agreement –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Outline Business Case –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Full Business Case -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</a:p>
          <a:p>
            <a:pPr marL="361950" indent="-361950">
              <a:spcBef>
                <a:spcPts val="600"/>
              </a:spcBef>
              <a:buClr>
                <a:srgbClr val="0096DC"/>
              </a:buClr>
            </a:pP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Supporting Diagrams</a:t>
            </a:r>
            <a:endParaRPr lang="en-GB" sz="2400" b="1" dirty="0" smtClean="0">
              <a:solidFill>
                <a:srgbClr val="81CDC4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SCIM Planning Overview –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SCIM Process &amp; Outcomes – </a:t>
            </a: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now available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Information &amp; Design </a:t>
            </a: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equirements -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List of Documents</a:t>
            </a:r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 &amp; Updates: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40768" y="170080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Copy always uses Dark Blue NHS colour.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52736" y="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style containing only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1340768"/>
            <a:ext cx="849694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0096DC"/>
              </a:buClr>
            </a:pP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Strategic Assessment:</a:t>
            </a:r>
            <a:endParaRPr lang="en-GB" sz="2400" b="1" dirty="0" smtClean="0">
              <a:solidFill>
                <a:srgbClr val="81CDC4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SA guide – guide to prioritisation scoring added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SA </a:t>
            </a:r>
            <a:r>
              <a:rPr lang="en-GB" sz="2400" dirty="0" err="1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template_ppt</a:t>
            </a: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 – minor update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SA </a:t>
            </a:r>
            <a:r>
              <a:rPr lang="en-GB" sz="2400" dirty="0" err="1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2400" dirty="0" err="1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emplate_pdf</a:t>
            </a: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</a:p>
          <a:p>
            <a:pPr marL="361950" indent="-361950">
              <a:spcBef>
                <a:spcPts val="600"/>
              </a:spcBef>
              <a:buClr>
                <a:srgbClr val="0096DC"/>
              </a:buClr>
            </a:pP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Outline Business Case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OBC guide – several but minor updates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Option Appraisal guide – minor update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GEM model – now available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GEM basic –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Financial Case forms – now available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List of Documents</a:t>
            </a:r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 &amp; Updates: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40768" y="170080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Copy always uses Dark Blue NHS colour.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52736" y="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style containing only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1340768"/>
            <a:ext cx="867645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0096DC"/>
              </a:buClr>
            </a:pP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Full Business Case:</a:t>
            </a:r>
            <a:endParaRPr lang="en-GB" sz="2400" b="1" dirty="0" smtClean="0">
              <a:solidFill>
                <a:srgbClr val="81CDC4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FBC guide – minor updates</a:t>
            </a:r>
          </a:p>
          <a:p>
            <a:pPr marL="361950" indent="-361950">
              <a:spcBef>
                <a:spcPts val="600"/>
              </a:spcBef>
              <a:buClr>
                <a:srgbClr val="0096DC"/>
              </a:buClr>
            </a:pPr>
            <a:r>
              <a:rPr lang="en-GB" sz="24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Supporting Guidance: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Benefits Realisation – minor updates </a:t>
            </a: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(community benefits)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Risk Management – no </a:t>
            </a: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change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Project Monitoring &amp; Benefits Evaluation – minor update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Commissioning Process – now available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NDAP guide – now available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NDAP form – now available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AEDET guide – now available</a:t>
            </a:r>
          </a:p>
          <a:p>
            <a:pPr marL="819150" lvl="1" indent="-361950">
              <a:spcBef>
                <a:spcPts val="600"/>
              </a:spcBef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AEDET spreadsheet – now available</a:t>
            </a: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List of Documents</a:t>
            </a:r>
            <a:r>
              <a:rPr lang="en-GB" sz="3200" b="1" dirty="0" smtClean="0">
                <a:solidFill>
                  <a:srgbClr val="004380"/>
                </a:solidFill>
                <a:latin typeface="Helvetica" pitchFamily="2" charset="0"/>
                <a:cs typeface="Arial" pitchFamily="34" charset="0"/>
              </a:rPr>
              <a:t> &amp; Updates:</a:t>
            </a:r>
            <a:endParaRPr lang="en-GB" sz="3200" b="1" dirty="0">
              <a:solidFill>
                <a:srgbClr val="004380"/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40768" y="1700808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algn="r"/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Copy always uses Dark Blue NHS colour.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52736" y="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style containing only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292080" y="3717032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81CDC4"/>
                </a:solidFill>
                <a:latin typeface="Arial" pitchFamily="34" charset="0"/>
                <a:cs typeface="Arial" pitchFamily="34" charset="0"/>
              </a:rPr>
              <a:t>Any Questions?</a:t>
            </a:r>
            <a:endParaRPr lang="en-GB" sz="3600" b="1" dirty="0" smtClean="0">
              <a:solidFill>
                <a:srgbClr val="81CDC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52736" y="0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Page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Style 3</a:t>
            </a:r>
          </a:p>
          <a:p>
            <a:r>
              <a:rPr lang="en-GB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(choose one, delete the rest)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HS N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6194</TotalTime>
  <Words>976</Words>
  <Application>Microsoft Office PowerPoint</Application>
  <PresentationFormat>On-screen Show (4:3)</PresentationFormat>
  <Paragraphs>188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NHS NSS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Euan Patterson</dc:creator>
  <cp:lastModifiedBy>Paulmo01</cp:lastModifiedBy>
  <cp:revision>410</cp:revision>
  <dcterms:created xsi:type="dcterms:W3CDTF">2016-06-01T11:15:10Z</dcterms:created>
  <dcterms:modified xsi:type="dcterms:W3CDTF">2017-04-27T14:22:56Z</dcterms:modified>
</cp:coreProperties>
</file>